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74" r:id="rId4"/>
    <p:sldId id="275" r:id="rId6"/>
    <p:sldId id="257" r:id="rId7"/>
    <p:sldId id="276" r:id="rId8"/>
    <p:sldId id="259" r:id="rId9"/>
    <p:sldId id="277" r:id="rId10"/>
    <p:sldId id="260" r:id="rId11"/>
    <p:sldId id="261" r:id="rId12"/>
    <p:sldId id="278" r:id="rId13"/>
    <p:sldId id="262" r:id="rId14"/>
    <p:sldId id="264" r:id="rId15"/>
    <p:sldId id="265" r:id="rId16"/>
    <p:sldId id="266" r:id="rId17"/>
    <p:sldId id="279" r:id="rId18"/>
    <p:sldId id="263" r:id="rId19"/>
    <p:sldId id="267" r:id="rId20"/>
    <p:sldId id="268" r:id="rId21"/>
    <p:sldId id="269" r:id="rId22"/>
    <p:sldId id="270" r:id="rId23"/>
    <p:sldId id="271" r:id="rId24"/>
    <p:sldId id="280" r:id="rId25"/>
    <p:sldId id="272" r:id="rId26"/>
    <p:sldId id="281" r:id="rId27"/>
    <p:sldId id="27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5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3.xml"/><Relationship Id="rId1" Type="http://schemas.openxmlformats.org/officeDocument/2006/relationships/tags" Target="../tags/tag1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1.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One</a:t>
            </a:r>
            <a:br>
              <a:rPr lang="en-US" altLang="zh-CN"/>
            </a:br>
            <a:r>
              <a:rPr lang="en-US" altLang="zh-CN"/>
              <a:t>Lesson 1. Chinese Ph</a:t>
            </a:r>
            <a:r>
              <a:rPr lang="en-US" altLang="zh-CN"/>
              <a:t>ilosophy</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While Reading</a:t>
            </a:r>
            <a:endParaRPr lang="en-US" altLang="zh-CN"/>
          </a:p>
        </p:txBody>
      </p:sp>
      <p:sp>
        <p:nvSpPr>
          <p:cNvPr id="3" name="内容占位符 2"/>
          <p:cNvSpPr>
            <a:spLocks noGrp="1"/>
          </p:cNvSpPr>
          <p:nvPr>
            <p:ph idx="1"/>
            <p:custDataLst>
              <p:tags r:id="rId2"/>
            </p:custDataLst>
          </p:nvPr>
        </p:nvSpPr>
        <p:spPr>
          <a:xfrm>
            <a:off x="608330" y="1231265"/>
            <a:ext cx="10968990" cy="5625465"/>
          </a:xfrm>
        </p:spPr>
        <p:txBody>
          <a:bodyPr>
            <a:noAutofit/>
          </a:bodyPr>
          <a:p>
            <a:r>
              <a:rPr lang="en-US" altLang="zh-CN" sz="4000">
                <a:solidFill>
                  <a:schemeClr val="tx1"/>
                </a:solidFill>
                <a:latin typeface="Times New Roman" panose="02020603050405020304" charset="0"/>
                <a:cs typeface="Times New Roman" panose="02020603050405020304" charset="0"/>
              </a:rPr>
              <a:t>Structure:</a:t>
            </a:r>
            <a:endParaRPr lang="en-US" altLang="zh-CN" sz="40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Introduction</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 1): Thesis—Chinese philosophy shares postmodern traits.</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Three Core Themes</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2–12):</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Change</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2–4)</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Dialectic</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5–8)</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Relativism</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9–12)</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Conclusion</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 13): Both reject absolutism, favoring dynamic, contextualized truth.</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67690"/>
            <a:ext cx="10968990" cy="5681980"/>
          </a:xfrm>
        </p:spPr>
        <p:txBody>
          <a:bodyPr>
            <a:normAutofit/>
          </a:bodyPr>
          <a:p>
            <a:r>
              <a:rPr lang="en-US" altLang="zh-CN" sz="3200">
                <a:solidFill>
                  <a:schemeClr val="tx1"/>
                </a:solidFill>
                <a:latin typeface="Times New Roman" panose="02020603050405020304" charset="0"/>
                <a:cs typeface="Times New Roman" panose="02020603050405020304" charset="0"/>
                <a:sym typeface="+mn-ea"/>
              </a:rPr>
              <a:t>Key Phrases</a:t>
            </a:r>
            <a:endParaRPr lang="en-US" altLang="zh-CN" sz="32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1. Unreason within Reason (para. 3)</a:t>
            </a:r>
            <a:r>
              <a:rPr lang="zh-CN" altLang="en-US" sz="2000">
                <a:solidFill>
                  <a:schemeClr val="tx1"/>
                </a:solidFill>
                <a:latin typeface="Times New Roman" panose="02020603050405020304" charset="0"/>
                <a:cs typeface="Times New Roman" panose="02020603050405020304" charset="0"/>
              </a:rPr>
              <a:t>：《理性中的非理性》。作者是英国人葛瑞汉（</a:t>
            </a:r>
            <a:r>
              <a:rPr lang="en-US" altLang="zh-CN" sz="2000">
                <a:solidFill>
                  <a:schemeClr val="tx1"/>
                </a:solidFill>
                <a:latin typeface="Times New Roman" panose="02020603050405020304" charset="0"/>
                <a:cs typeface="Times New Roman" panose="02020603050405020304" charset="0"/>
              </a:rPr>
              <a:t>1919—1991</a:t>
            </a:r>
            <a:r>
              <a:rPr lang="zh-CN" altLang="en-US" sz="2000">
                <a:solidFill>
                  <a:schemeClr val="tx1"/>
                </a:solidFill>
                <a:latin typeface="Times New Roman" panose="02020603050405020304" charset="0"/>
                <a:cs typeface="Times New Roman" panose="02020603050405020304" charset="0"/>
              </a:rPr>
              <a:t>），英文原名为</a:t>
            </a:r>
            <a:r>
              <a:rPr lang="en-US" altLang="zh-CN" sz="2000">
                <a:solidFill>
                  <a:schemeClr val="tx1"/>
                </a:solidFill>
                <a:latin typeface="Times New Roman" panose="02020603050405020304" charset="0"/>
                <a:cs typeface="Times New Roman" panose="02020603050405020304" charset="0"/>
              </a:rPr>
              <a:t> Angus Charles Graham</a:t>
            </a:r>
            <a:r>
              <a:rPr lang="zh-CN" altLang="en-US" sz="2000">
                <a:solidFill>
                  <a:schemeClr val="tx1"/>
                </a:solidFill>
                <a:latin typeface="Times New Roman" panose="02020603050405020304" charset="0"/>
                <a:cs typeface="Times New Roman" panose="02020603050405020304" charset="0"/>
              </a:rPr>
              <a:t>，主要研究中国哲学和语言、中国哲学和诗词翻译，对宋代理学家程颢、程颐的哲学颇有研究。</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2. ten thousand things (para. 4)</a:t>
            </a:r>
            <a:r>
              <a:rPr lang="zh-CN" altLang="en-US" sz="2000">
                <a:solidFill>
                  <a:schemeClr val="tx1"/>
                </a:solidFill>
                <a:latin typeface="Times New Roman" panose="02020603050405020304" charset="0"/>
                <a:cs typeface="Times New Roman" panose="02020603050405020304" charset="0"/>
              </a:rPr>
              <a:t>：万物。统指宇宙内外一切存在物（即物质），狭义上指地球一切存在物。</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万物</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是数量词，万物中的</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字是汉语数字中较大的数字，故有</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最多</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之意，并非指一万个。</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万物</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不同于</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万事</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万物</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只包含</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物</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不包含</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事</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，故而</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万物</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指的是物不是事，因此常与</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万事</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一词搭配使用，才有了</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万事万物</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一词。</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3. dialectics (para. 5)</a:t>
            </a:r>
            <a:r>
              <a:rPr lang="zh-CN" altLang="en-US" sz="2000">
                <a:solidFill>
                  <a:schemeClr val="tx1"/>
                </a:solidFill>
                <a:latin typeface="Times New Roman" panose="02020603050405020304" charset="0"/>
                <a:cs typeface="Times New Roman" panose="02020603050405020304" charset="0"/>
              </a:rPr>
              <a:t>：辩证法。辩证法即思辨与实证相统一的方法，是关于对立统一、质量互变、否定之否定的哲学学说。辩证法一词出自希腊语</a:t>
            </a:r>
            <a:r>
              <a:rPr lang="en-US" altLang="zh-CN" sz="2000">
                <a:solidFill>
                  <a:schemeClr val="tx1"/>
                </a:solidFill>
                <a:latin typeface="Times New Roman" panose="02020603050405020304" charset="0"/>
                <a:cs typeface="Times New Roman" panose="02020603050405020304" charset="0"/>
              </a:rPr>
              <a:t>“dialego”</a:t>
            </a:r>
            <a:r>
              <a:rPr lang="zh-CN" altLang="en-US" sz="2000">
                <a:solidFill>
                  <a:schemeClr val="tx1"/>
                </a:solidFill>
                <a:latin typeface="Times New Roman" panose="02020603050405020304" charset="0"/>
                <a:cs typeface="Times New Roman" panose="02020603050405020304" charset="0"/>
              </a:rPr>
              <a:t>，传入中国后，</a:t>
            </a:r>
            <a:r>
              <a:rPr lang="zh-CN" altLang="en-US" sz="2000">
                <a:solidFill>
                  <a:schemeClr val="tx1"/>
                </a:solidFill>
                <a:latin typeface="Times New Roman" panose="02020603050405020304" charset="0"/>
                <a:cs typeface="Times New Roman" panose="02020603050405020304" charset="0"/>
                <a:sym typeface="+mn-ea"/>
              </a:rPr>
              <a:t>与中华道根思想文化相合，扩大增强了其内核。</a:t>
            </a:r>
            <a:endParaRPr lang="zh-CN" altLang="en-US" sz="20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386715" y="308610"/>
            <a:ext cx="10968990" cy="6323330"/>
          </a:xfrm>
        </p:spPr>
        <p:txBody>
          <a:bodyPr>
            <a:noAutofit/>
          </a:bodyPr>
          <a:p>
            <a:r>
              <a:rPr lang="en-US" altLang="zh-CN" sz="2200">
                <a:solidFill>
                  <a:schemeClr val="tx1"/>
                </a:solidFill>
                <a:latin typeface="Times New Roman" panose="02020603050405020304" charset="0"/>
                <a:cs typeface="Times New Roman" panose="02020603050405020304" charset="0"/>
                <a:sym typeface="+mn-ea"/>
              </a:rPr>
              <a:t>4. yin-yang (para. 5)</a:t>
            </a:r>
            <a:r>
              <a:rPr lang="zh-CN" altLang="en-US" sz="2200">
                <a:solidFill>
                  <a:schemeClr val="tx1"/>
                </a:solidFill>
                <a:latin typeface="Times New Roman" panose="02020603050405020304" charset="0"/>
                <a:cs typeface="Times New Roman" panose="02020603050405020304" charset="0"/>
                <a:sym typeface="+mn-ea"/>
              </a:rPr>
              <a:t>：阴阳属于简朴而博大的道家哲学。阴阳哲理自身具有三个特点：统一、对立和互化。</a:t>
            </a:r>
            <a:endParaRPr lang="zh-CN" altLang="en-US" sz="2200">
              <a:solidFill>
                <a:schemeClr val="tx1"/>
              </a:solidFill>
              <a:latin typeface="Times New Roman" panose="02020603050405020304" charset="0"/>
              <a:cs typeface="Times New Roman" panose="02020603050405020304" charset="0"/>
            </a:endParaRPr>
          </a:p>
          <a:p>
            <a:r>
              <a:rPr lang="en-US" altLang="zh-CN" sz="2200">
                <a:solidFill>
                  <a:schemeClr val="tx1"/>
                </a:solidFill>
                <a:latin typeface="Times New Roman" panose="02020603050405020304" charset="0"/>
                <a:cs typeface="Times New Roman" panose="02020603050405020304" charset="0"/>
                <a:sym typeface="+mn-ea"/>
              </a:rPr>
              <a:t>5. Zhuangzi (para. 6)</a:t>
            </a:r>
            <a:r>
              <a:rPr lang="zh-CN" altLang="en-US" sz="2200">
                <a:solidFill>
                  <a:schemeClr val="tx1"/>
                </a:solidFill>
                <a:latin typeface="Times New Roman" panose="02020603050405020304" charset="0"/>
                <a:cs typeface="Times New Roman" panose="02020603050405020304" charset="0"/>
                <a:sym typeface="+mn-ea"/>
              </a:rPr>
              <a:t>：庄子。原名庄周，字子休（亦说子沐），是东周战国中期著名的思想家、哲学家和文学家，是继老子之后战国时期道家学派的代表人物。</a:t>
            </a:r>
            <a:endParaRPr lang="zh-CN" altLang="en-US" sz="2200">
              <a:solidFill>
                <a:schemeClr val="tx1"/>
              </a:solidFill>
              <a:latin typeface="Times New Roman" panose="02020603050405020304" charset="0"/>
              <a:cs typeface="Times New Roman" panose="02020603050405020304" charset="0"/>
            </a:endParaRPr>
          </a:p>
          <a:p>
            <a:r>
              <a:rPr lang="en-US" altLang="zh-CN" sz="2200">
                <a:solidFill>
                  <a:schemeClr val="tx1"/>
                </a:solidFill>
                <a:latin typeface="Times New Roman" panose="02020603050405020304" charset="0"/>
                <a:cs typeface="Times New Roman" panose="02020603050405020304" charset="0"/>
                <a:sym typeface="+mn-ea"/>
              </a:rPr>
              <a:t>6. Protagoras (para. 6)</a:t>
            </a:r>
            <a:r>
              <a:rPr lang="zh-CN" altLang="en-US" sz="2200">
                <a:solidFill>
                  <a:schemeClr val="tx1"/>
                </a:solidFill>
                <a:latin typeface="Times New Roman" panose="02020603050405020304" charset="0"/>
                <a:cs typeface="Times New Roman" panose="02020603050405020304" charset="0"/>
                <a:sym typeface="+mn-ea"/>
              </a:rPr>
              <a:t>：普罗泰戈拉（约公元前</a:t>
            </a:r>
            <a:r>
              <a:rPr lang="en-US" altLang="zh-CN" sz="2200">
                <a:solidFill>
                  <a:schemeClr val="tx1"/>
                </a:solidFill>
                <a:latin typeface="Times New Roman" panose="02020603050405020304" charset="0"/>
                <a:cs typeface="Times New Roman" panose="02020603050405020304" charset="0"/>
                <a:sym typeface="+mn-ea"/>
              </a:rPr>
              <a:t> 490 </a:t>
            </a:r>
            <a:r>
              <a:rPr lang="zh-CN" altLang="en-US" sz="2200">
                <a:solidFill>
                  <a:schemeClr val="tx1"/>
                </a:solidFill>
                <a:latin typeface="Times New Roman" panose="02020603050405020304" charset="0"/>
                <a:cs typeface="Times New Roman" panose="02020603050405020304" charset="0"/>
                <a:sym typeface="+mn-ea"/>
              </a:rPr>
              <a:t>或</a:t>
            </a:r>
            <a:r>
              <a:rPr lang="en-US" altLang="zh-CN" sz="2200">
                <a:solidFill>
                  <a:schemeClr val="tx1"/>
                </a:solidFill>
                <a:latin typeface="Times New Roman" panose="02020603050405020304" charset="0"/>
                <a:cs typeface="Times New Roman" panose="02020603050405020304" charset="0"/>
                <a:sym typeface="+mn-ea"/>
              </a:rPr>
              <a:t> 480 </a:t>
            </a:r>
            <a:r>
              <a:rPr lang="zh-CN" altLang="en-US" sz="2200">
                <a:solidFill>
                  <a:schemeClr val="tx1"/>
                </a:solidFill>
                <a:latin typeface="Times New Roman" panose="02020603050405020304" charset="0"/>
                <a:cs typeface="Times New Roman" panose="02020603050405020304" charset="0"/>
                <a:sym typeface="+mn-ea"/>
              </a:rPr>
              <a:t>年</a:t>
            </a:r>
            <a:r>
              <a:rPr lang="en-US" altLang="zh-CN" sz="2200">
                <a:solidFill>
                  <a:schemeClr val="tx1"/>
                </a:solidFill>
                <a:latin typeface="Times New Roman" panose="02020603050405020304" charset="0"/>
                <a:cs typeface="Times New Roman" panose="02020603050405020304" charset="0"/>
                <a:sym typeface="+mn-ea"/>
              </a:rPr>
              <a:t>—</a:t>
            </a:r>
            <a:r>
              <a:rPr lang="zh-CN" altLang="en-US" sz="2200">
                <a:solidFill>
                  <a:schemeClr val="tx1"/>
                </a:solidFill>
                <a:latin typeface="Times New Roman" panose="02020603050405020304" charset="0"/>
                <a:cs typeface="Times New Roman" panose="02020603050405020304" charset="0"/>
                <a:sym typeface="+mn-ea"/>
              </a:rPr>
              <a:t>公元前</a:t>
            </a:r>
            <a:r>
              <a:rPr lang="en-US" altLang="zh-CN" sz="2200">
                <a:solidFill>
                  <a:schemeClr val="tx1"/>
                </a:solidFill>
                <a:latin typeface="Times New Roman" panose="02020603050405020304" charset="0"/>
                <a:cs typeface="Times New Roman" panose="02020603050405020304" charset="0"/>
                <a:sym typeface="+mn-ea"/>
              </a:rPr>
              <a:t> 420 </a:t>
            </a:r>
            <a:r>
              <a:rPr lang="zh-CN" altLang="en-US" sz="2200">
                <a:solidFill>
                  <a:schemeClr val="tx1"/>
                </a:solidFill>
                <a:latin typeface="Times New Roman" panose="02020603050405020304" charset="0"/>
                <a:cs typeface="Times New Roman" panose="02020603050405020304" charset="0"/>
                <a:sym typeface="+mn-ea"/>
              </a:rPr>
              <a:t>或</a:t>
            </a:r>
            <a:r>
              <a:rPr lang="en-US" altLang="zh-CN" sz="2200">
                <a:solidFill>
                  <a:schemeClr val="tx1"/>
                </a:solidFill>
                <a:latin typeface="Times New Roman" panose="02020603050405020304" charset="0"/>
                <a:cs typeface="Times New Roman" panose="02020603050405020304" charset="0"/>
                <a:sym typeface="+mn-ea"/>
              </a:rPr>
              <a:t> 410 </a:t>
            </a:r>
            <a:r>
              <a:rPr lang="zh-CN" altLang="en-US" sz="2200">
                <a:solidFill>
                  <a:schemeClr val="tx1"/>
                </a:solidFill>
                <a:latin typeface="Times New Roman" panose="02020603050405020304" charset="0"/>
                <a:cs typeface="Times New Roman" panose="02020603050405020304" charset="0"/>
                <a:sym typeface="+mn-ea"/>
              </a:rPr>
              <a:t>年）。公元前</a:t>
            </a:r>
            <a:r>
              <a:rPr lang="en-US" altLang="zh-CN" sz="2200">
                <a:solidFill>
                  <a:schemeClr val="tx1"/>
                </a:solidFill>
                <a:latin typeface="Times New Roman" panose="02020603050405020304" charset="0"/>
                <a:cs typeface="Times New Roman" panose="02020603050405020304" charset="0"/>
                <a:sym typeface="+mn-ea"/>
              </a:rPr>
              <a:t> 5 </a:t>
            </a:r>
            <a:r>
              <a:rPr lang="zh-CN" altLang="en-US" sz="2200">
                <a:solidFill>
                  <a:schemeClr val="tx1"/>
                </a:solidFill>
                <a:latin typeface="Times New Roman" panose="02020603050405020304" charset="0"/>
                <a:cs typeface="Times New Roman" panose="02020603050405020304" charset="0"/>
                <a:sym typeface="+mn-ea"/>
              </a:rPr>
              <a:t>世纪希腊城邦智者派的主要代表人物，主张</a:t>
            </a:r>
            <a:r>
              <a:rPr lang="en-US" altLang="zh-CN" sz="2200">
                <a:solidFill>
                  <a:schemeClr val="tx1"/>
                </a:solidFill>
                <a:latin typeface="Times New Roman" panose="02020603050405020304" charset="0"/>
                <a:cs typeface="Times New Roman" panose="02020603050405020304" charset="0"/>
                <a:sym typeface="+mn-ea"/>
              </a:rPr>
              <a:t>“</a:t>
            </a:r>
            <a:r>
              <a:rPr lang="zh-CN" altLang="en-US" sz="2200">
                <a:solidFill>
                  <a:schemeClr val="tx1"/>
                </a:solidFill>
                <a:latin typeface="Times New Roman" panose="02020603050405020304" charset="0"/>
                <a:cs typeface="Times New Roman" panose="02020603050405020304" charset="0"/>
                <a:sym typeface="+mn-ea"/>
              </a:rPr>
              <a:t>人是万物的尺度</a:t>
            </a:r>
            <a:r>
              <a:rPr lang="en-US" altLang="zh-CN" sz="2200">
                <a:solidFill>
                  <a:schemeClr val="tx1"/>
                </a:solidFill>
                <a:latin typeface="Times New Roman" panose="02020603050405020304" charset="0"/>
                <a:cs typeface="Times New Roman" panose="02020603050405020304" charset="0"/>
                <a:sym typeface="+mn-ea"/>
              </a:rPr>
              <a:t>”</a:t>
            </a:r>
            <a:r>
              <a:rPr lang="zh-CN" altLang="en-US" sz="2200">
                <a:solidFill>
                  <a:schemeClr val="tx1"/>
                </a:solidFill>
                <a:latin typeface="Times New Roman" panose="02020603050405020304" charset="0"/>
                <a:cs typeface="Times New Roman" panose="02020603050405020304" charset="0"/>
                <a:sym typeface="+mn-ea"/>
              </a:rPr>
              <a:t>。</a:t>
            </a:r>
            <a:endParaRPr lang="zh-CN" altLang="en-US" sz="2200">
              <a:solidFill>
                <a:schemeClr val="tx1"/>
              </a:solidFill>
              <a:latin typeface="Times New Roman" panose="02020603050405020304" charset="0"/>
              <a:cs typeface="Times New Roman" panose="02020603050405020304" charset="0"/>
            </a:endParaRPr>
          </a:p>
          <a:p>
            <a:r>
              <a:rPr lang="en-US" altLang="zh-CN" sz="2200">
                <a:solidFill>
                  <a:schemeClr val="tx1"/>
                </a:solidFill>
                <a:latin typeface="Times New Roman" panose="02020603050405020304" charset="0"/>
                <a:cs typeface="Times New Roman" panose="02020603050405020304" charset="0"/>
                <a:sym typeface="+mn-ea"/>
              </a:rPr>
              <a:t>7. Laozi (para. 7)</a:t>
            </a:r>
            <a:r>
              <a:rPr lang="zh-CN" altLang="en-US" sz="2200">
                <a:solidFill>
                  <a:schemeClr val="tx1"/>
                </a:solidFill>
                <a:latin typeface="Times New Roman" panose="02020603050405020304" charset="0"/>
                <a:cs typeface="Times New Roman" panose="02020603050405020304" charset="0"/>
                <a:sym typeface="+mn-ea"/>
              </a:rPr>
              <a:t>：老子（约公元前</a:t>
            </a:r>
            <a:r>
              <a:rPr lang="en-US" altLang="zh-CN" sz="2200">
                <a:solidFill>
                  <a:schemeClr val="tx1"/>
                </a:solidFill>
                <a:latin typeface="Times New Roman" panose="02020603050405020304" charset="0"/>
                <a:cs typeface="Times New Roman" panose="02020603050405020304" charset="0"/>
                <a:sym typeface="+mn-ea"/>
              </a:rPr>
              <a:t> 571 </a:t>
            </a:r>
            <a:r>
              <a:rPr lang="zh-CN" altLang="en-US" sz="2200">
                <a:solidFill>
                  <a:schemeClr val="tx1"/>
                </a:solidFill>
                <a:latin typeface="Times New Roman" panose="02020603050405020304" charset="0"/>
                <a:cs typeface="Times New Roman" panose="02020603050405020304" charset="0"/>
                <a:sym typeface="+mn-ea"/>
              </a:rPr>
              <a:t>年</a:t>
            </a:r>
            <a:r>
              <a:rPr lang="en-US" altLang="zh-CN" sz="2200">
                <a:solidFill>
                  <a:schemeClr val="tx1"/>
                </a:solidFill>
                <a:latin typeface="Times New Roman" panose="02020603050405020304" charset="0"/>
                <a:cs typeface="Times New Roman" panose="02020603050405020304" charset="0"/>
                <a:sym typeface="+mn-ea"/>
              </a:rPr>
              <a:t>—</a:t>
            </a:r>
            <a:r>
              <a:rPr lang="zh-CN" altLang="en-US" sz="2200">
                <a:solidFill>
                  <a:schemeClr val="tx1"/>
                </a:solidFill>
                <a:latin typeface="Times New Roman" panose="02020603050405020304" charset="0"/>
                <a:cs typeface="Times New Roman" panose="02020603050405020304" charset="0"/>
                <a:sym typeface="+mn-ea"/>
              </a:rPr>
              <a:t>公元前</a:t>
            </a:r>
            <a:r>
              <a:rPr lang="en-US" altLang="zh-CN" sz="2200">
                <a:solidFill>
                  <a:schemeClr val="tx1"/>
                </a:solidFill>
                <a:latin typeface="Times New Roman" panose="02020603050405020304" charset="0"/>
                <a:cs typeface="Times New Roman" panose="02020603050405020304" charset="0"/>
                <a:sym typeface="+mn-ea"/>
              </a:rPr>
              <a:t> 471 </a:t>
            </a:r>
            <a:r>
              <a:rPr lang="zh-CN" altLang="en-US" sz="2200">
                <a:solidFill>
                  <a:schemeClr val="tx1"/>
                </a:solidFill>
                <a:latin typeface="Times New Roman" panose="02020603050405020304" charset="0"/>
                <a:cs typeface="Times New Roman" panose="02020603050405020304" charset="0"/>
                <a:sym typeface="+mn-ea"/>
              </a:rPr>
              <a:t>年）。原名李耳，字聃。中国古代伟大的思想家、哲学家、文学家和史学家，道家学派创始人和主要代表人物，被唐朝帝王追认为李姓始祖。老子乃世界百位历史名人之一，著有《道德经》（又称《老子》），该书核心精华是朴素的辩证法，主张无为而治。</a:t>
            </a:r>
            <a:endParaRPr lang="zh-CN" altLang="en-US" sz="22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431165"/>
            <a:ext cx="10968990" cy="5818505"/>
          </a:xfrm>
        </p:spPr>
        <p:txBody>
          <a:bodyPr>
            <a:normAutofit/>
          </a:bodyPr>
          <a:p>
            <a:r>
              <a:rPr lang="en-US" altLang="zh-CN" sz="2000">
                <a:solidFill>
                  <a:schemeClr val="tx1"/>
                </a:solidFill>
                <a:latin typeface="Times New Roman" panose="02020603050405020304" charset="0"/>
                <a:cs typeface="Times New Roman" panose="02020603050405020304" charset="0"/>
                <a:sym typeface="+mn-ea"/>
              </a:rPr>
              <a:t>8. The sun at noon is the sun setting. The thing born is the thing dying. (para. 9)</a:t>
            </a:r>
            <a:r>
              <a:rPr lang="zh-CN" altLang="en-US" sz="2000">
                <a:solidFill>
                  <a:schemeClr val="tx1"/>
                </a:solidFill>
                <a:latin typeface="Times New Roman" panose="02020603050405020304" charset="0"/>
                <a:cs typeface="Times New Roman" panose="02020603050405020304" charset="0"/>
                <a:sym typeface="+mn-ea"/>
              </a:rPr>
              <a:t>：日方中方睨，物方生方死。（《庄子</a:t>
            </a:r>
            <a:r>
              <a:rPr lang="en-US" altLang="zh-CN" sz="2000">
                <a:solidFill>
                  <a:schemeClr val="tx1"/>
                </a:solidFill>
                <a:latin typeface="Times New Roman" panose="02020603050405020304" charset="0"/>
                <a:cs typeface="Times New Roman" panose="02020603050405020304" charset="0"/>
                <a:sym typeface="+mn-ea"/>
              </a:rPr>
              <a:t>·</a:t>
            </a:r>
            <a:r>
              <a:rPr lang="zh-CN" altLang="en-US" sz="2000">
                <a:solidFill>
                  <a:schemeClr val="tx1"/>
                </a:solidFill>
                <a:latin typeface="Times New Roman" panose="02020603050405020304" charset="0"/>
                <a:cs typeface="Times New Roman" panose="02020603050405020304" charset="0"/>
                <a:sym typeface="+mn-ea"/>
              </a:rPr>
              <a:t>天下》）</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sym typeface="+mn-ea"/>
              </a:rPr>
              <a:t>9. The nameless is the beginning of heaven and earth. (para. 10)</a:t>
            </a:r>
            <a:r>
              <a:rPr lang="zh-CN" altLang="en-US" sz="2000">
                <a:solidFill>
                  <a:schemeClr val="tx1"/>
                </a:solidFill>
                <a:latin typeface="Times New Roman" panose="02020603050405020304" charset="0"/>
                <a:cs typeface="Times New Roman" panose="02020603050405020304" charset="0"/>
                <a:sym typeface="+mn-ea"/>
              </a:rPr>
              <a:t>：无名天地之始。</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sym typeface="+mn-ea"/>
              </a:rPr>
              <a:t>10. the mother of ten thousand things (para. 10)</a:t>
            </a:r>
            <a:r>
              <a:rPr lang="zh-CN" altLang="en-US" sz="2000">
                <a:solidFill>
                  <a:schemeClr val="tx1"/>
                </a:solidFill>
                <a:latin typeface="Times New Roman" panose="02020603050405020304" charset="0"/>
                <a:cs typeface="Times New Roman" panose="02020603050405020304" charset="0"/>
                <a:sym typeface="+mn-ea"/>
              </a:rPr>
              <a:t>：万物之母。</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sym typeface="+mn-ea"/>
              </a:rPr>
              <a:t>11. ming and shi (para. 11)</a:t>
            </a:r>
            <a:r>
              <a:rPr lang="zh-CN" altLang="en-US" sz="2000">
                <a:solidFill>
                  <a:schemeClr val="tx1"/>
                </a:solidFill>
                <a:latin typeface="Times New Roman" panose="02020603050405020304" charset="0"/>
                <a:cs typeface="Times New Roman" panose="02020603050405020304" charset="0"/>
                <a:sym typeface="+mn-ea"/>
              </a:rPr>
              <a:t>：名和实。物以其物质存在本身为限而不超出物的本体，便是实。实以其实质充满于物的实在而不显出空缺，这便是位。实一旦离开它本应处在的位，便不在其位；处在本应属于的位，就叫做正。所谓正位便是矫正实；矫正了实，名也就正了。</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sym typeface="+mn-ea"/>
              </a:rPr>
              <a:t>12. Things are so because they are called so. What makes them so? Making them so makes them so. What makes them not so? Making them not so makes them not so? (para. 11)</a:t>
            </a:r>
            <a:r>
              <a:rPr lang="zh-CN" altLang="en-US" sz="2000">
                <a:solidFill>
                  <a:schemeClr val="tx1"/>
                </a:solidFill>
                <a:latin typeface="Times New Roman" panose="02020603050405020304" charset="0"/>
                <a:cs typeface="Times New Roman" panose="02020603050405020304" charset="0"/>
                <a:sym typeface="+mn-ea"/>
              </a:rPr>
              <a:t>：物谓之而然。恶乎然？然于然。恶乎不然？不然于不然。（《庄子</a:t>
            </a:r>
            <a:r>
              <a:rPr lang="en-US" altLang="zh-CN" sz="2000">
                <a:solidFill>
                  <a:schemeClr val="tx1"/>
                </a:solidFill>
                <a:latin typeface="Times New Roman" panose="02020603050405020304" charset="0"/>
                <a:cs typeface="Times New Roman" panose="02020603050405020304" charset="0"/>
                <a:sym typeface="+mn-ea"/>
              </a:rPr>
              <a:t>·</a:t>
            </a:r>
            <a:r>
              <a:rPr lang="zh-CN" altLang="en-US" sz="2000">
                <a:solidFill>
                  <a:schemeClr val="tx1"/>
                </a:solidFill>
                <a:latin typeface="Times New Roman" panose="02020603050405020304" charset="0"/>
                <a:cs typeface="Times New Roman" panose="02020603050405020304" charset="0"/>
                <a:sym typeface="+mn-ea"/>
              </a:rPr>
              <a:t>齐物论》）</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sym typeface="+mn-ea"/>
              </a:rPr>
              <a:t>13. xing (para. 12)</a:t>
            </a:r>
            <a:r>
              <a:rPr lang="zh-CN" altLang="en-US" sz="2000">
                <a:solidFill>
                  <a:schemeClr val="tx1"/>
                </a:solidFill>
                <a:latin typeface="Times New Roman" panose="02020603050405020304" charset="0"/>
                <a:cs typeface="Times New Roman" panose="02020603050405020304" charset="0"/>
                <a:sym typeface="+mn-ea"/>
              </a:rPr>
              <a:t>：行（</a:t>
            </a:r>
            <a:r>
              <a:rPr lang="en-US" altLang="zh-CN" sz="2000">
                <a:solidFill>
                  <a:schemeClr val="tx1"/>
                </a:solidFill>
                <a:latin typeface="Times New Roman" panose="02020603050405020304" charset="0"/>
                <a:cs typeface="Times New Roman" panose="02020603050405020304" charset="0"/>
                <a:sym typeface="+mn-ea"/>
              </a:rPr>
              <a:t>doing</a:t>
            </a:r>
            <a:r>
              <a:rPr lang="zh-CN" altLang="en-US" sz="2000">
                <a:solidFill>
                  <a:schemeClr val="tx1"/>
                </a:solidFill>
                <a:latin typeface="Times New Roman" panose="02020603050405020304" charset="0"/>
                <a:cs typeface="Times New Roman" panose="02020603050405020304" charset="0"/>
                <a:sym typeface="+mn-ea"/>
              </a:rPr>
              <a:t>）。</a:t>
            </a:r>
            <a:endParaRPr lang="zh-CN" altLang="en-US" sz="20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a:xfrm>
            <a:off x="608330" y="1195070"/>
            <a:ext cx="11325860" cy="5288915"/>
          </a:xfrm>
        </p:spPr>
        <p:txBody>
          <a:bodyPr>
            <a:noAutofit/>
          </a:bodyPr>
          <a:p>
            <a:pPr>
              <a:lnSpc>
                <a:spcPct val="100000"/>
              </a:lnSpc>
            </a:pPr>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1. What are the three main predominant concepts in ancient Chinese philosophy?</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2. According to the author, what is the fundamental element that differentiates Chinese philosophy from traditional Western philosophy? In what way does it show in the two philosophies?</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3. In what way does Chinese relativism resonate with Western postmodernism? </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4. In what regard can Chinese relativism be dubbed “non-relativist”? Why?</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5. How do you understand the relationship between ming and shi?</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What are the three main predominant concepts in ancient Chinese philosophy?</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600">
                <a:solidFill>
                  <a:schemeClr val="tx1"/>
                </a:solidFill>
                <a:latin typeface="Times New Roman" panose="02020603050405020304" charset="0"/>
                <a:cs typeface="Times New Roman" panose="02020603050405020304" charset="0"/>
              </a:rPr>
              <a:t>1. The three main predominant concepts in ancient Chinese philosophy are change, dialectic, and relativism.</a:t>
            </a:r>
            <a:endParaRPr lang="en-US" altLang="zh-CN" sz="3600">
              <a:solidFill>
                <a:schemeClr val="tx1"/>
              </a:solidFill>
              <a:latin typeface="Times New Roman" panose="02020603050405020304" charset="0"/>
              <a:cs typeface="Times New Roman" panose="02020603050405020304" charset="0"/>
            </a:endParaRPr>
          </a:p>
          <a:p>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928370"/>
            <a:ext cx="10968990" cy="1666240"/>
          </a:xfrm>
        </p:spPr>
        <p:txBody>
          <a:bodyPr>
            <a:normAutofit fontScale="90000"/>
          </a:bodyPr>
          <a:p>
            <a:r>
              <a:rPr lang="en-US" altLang="zh-CN">
                <a:sym typeface="+mn-ea"/>
              </a:rPr>
              <a:t>2. According to the author, what is the fundamental element that differentiates Chinese philosophy from traditional Western philosophy? In what way does it show in the two philosophies?</a:t>
            </a:r>
            <a:endParaRPr lang="zh-CN" altLang="en-US"/>
          </a:p>
        </p:txBody>
      </p:sp>
      <p:sp>
        <p:nvSpPr>
          <p:cNvPr id="3" name="内容占位符 2"/>
          <p:cNvSpPr>
            <a:spLocks noGrp="1"/>
          </p:cNvSpPr>
          <p:nvPr>
            <p:ph idx="1"/>
            <p:custDataLst>
              <p:tags r:id="rId2"/>
            </p:custDataLst>
          </p:nvPr>
        </p:nvSpPr>
        <p:spPr>
          <a:xfrm>
            <a:off x="608330" y="3226435"/>
            <a:ext cx="10968990" cy="3035300"/>
          </a:xfrm>
        </p:spPr>
        <p:txBody>
          <a:bodyPr/>
          <a:p>
            <a:r>
              <a:rPr lang="en-US" altLang="zh-CN" sz="2800">
                <a:solidFill>
                  <a:schemeClr val="tx1"/>
                </a:solidFill>
                <a:latin typeface="Times New Roman" panose="02020603050405020304" charset="0"/>
                <a:cs typeface="Times New Roman" panose="02020603050405020304" charset="0"/>
                <a:sym typeface="+mn-ea"/>
              </a:rPr>
              <a:t>2. The notion of change differentiates Chinese philosophy fundamentally from traditional Western philosophy, as the latter is driven by a seemingly never-ending search for a timeless essence of “being” supposedly underlying change or becoming. </a:t>
            </a:r>
            <a:endParaRPr lang="en-US" altLang="zh-CN" sz="2800">
              <a:solidFill>
                <a:schemeClr val="tx1"/>
              </a:solidFill>
              <a:latin typeface="Times New Roman" panose="02020603050405020304" charset="0"/>
              <a:cs typeface="Times New Roman" panose="02020603050405020304" charset="0"/>
            </a:endParaRPr>
          </a:p>
          <a:p>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3. In what way does Chinese relativism resonate with Western postmodernism? </a:t>
            </a:r>
            <a:endParaRPr lang="zh-CN" altLang="en-US"/>
          </a:p>
        </p:txBody>
      </p:sp>
      <p:sp>
        <p:nvSpPr>
          <p:cNvPr id="3" name="内容占位符 2"/>
          <p:cNvSpPr>
            <a:spLocks noGrp="1"/>
          </p:cNvSpPr>
          <p:nvPr>
            <p:ph idx="1"/>
            <p:custDataLst>
              <p:tags r:id="rId2"/>
            </p:custDataLst>
          </p:nvPr>
        </p:nvSpPr>
        <p:spPr>
          <a:xfrm>
            <a:off x="608330" y="2376805"/>
            <a:ext cx="10968990" cy="3872865"/>
          </a:xfrm>
        </p:spPr>
        <p:txBody>
          <a:bodyPr>
            <a:normAutofit/>
          </a:bodyPr>
          <a:p>
            <a:r>
              <a:rPr lang="en-US" altLang="zh-CN" sz="3200">
                <a:solidFill>
                  <a:schemeClr val="tx1"/>
                </a:solidFill>
                <a:latin typeface="Times New Roman" panose="02020603050405020304" charset="0"/>
                <a:cs typeface="Times New Roman" panose="02020603050405020304" charset="0"/>
                <a:sym typeface="+mn-ea"/>
              </a:rPr>
              <a:t>3. Both Chinese relativism and Western postmodernism are rejecting the notion of a foundational truth, absolute and a priori, and insisting on the relative aspect of a truth, subject to human experience.</a:t>
            </a:r>
            <a:endParaRPr lang="en-US" altLang="zh-CN" sz="3200">
              <a:solidFill>
                <a:schemeClr val="tx1"/>
              </a:solidFill>
              <a:latin typeface="Times New Roman" panose="02020603050405020304" charset="0"/>
              <a:cs typeface="Times New Roman" panose="02020603050405020304" charset="0"/>
            </a:endParaRPr>
          </a:p>
          <a:p>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10310"/>
          </a:xfrm>
        </p:spPr>
        <p:txBody>
          <a:bodyPr>
            <a:normAutofit/>
          </a:bodyPr>
          <a:p>
            <a:r>
              <a:rPr lang="en-US" altLang="zh-CN">
                <a:sym typeface="+mn-ea"/>
              </a:rPr>
              <a:t>4. In what regard can Chinese relativism be dubbed “non-relativist”? Why?</a:t>
            </a:r>
            <a:endParaRPr lang="zh-CN" altLang="en-US"/>
          </a:p>
        </p:txBody>
      </p:sp>
      <p:sp>
        <p:nvSpPr>
          <p:cNvPr id="3" name="内容占位符 2"/>
          <p:cNvSpPr>
            <a:spLocks noGrp="1"/>
          </p:cNvSpPr>
          <p:nvPr>
            <p:ph idx="1"/>
            <p:custDataLst>
              <p:tags r:id="rId2"/>
            </p:custDataLst>
          </p:nvPr>
        </p:nvSpPr>
        <p:spPr>
          <a:xfrm>
            <a:off x="608330" y="2720975"/>
            <a:ext cx="10968990" cy="3528695"/>
          </a:xfrm>
        </p:spPr>
        <p:txBody>
          <a:bodyPr/>
          <a:p>
            <a:r>
              <a:rPr lang="en-US" altLang="zh-CN" sz="3200">
                <a:solidFill>
                  <a:schemeClr val="tx1"/>
                </a:solidFill>
                <a:latin typeface="Times New Roman" panose="02020603050405020304" charset="0"/>
                <a:cs typeface="Times New Roman" panose="02020603050405020304" charset="0"/>
                <a:sym typeface="+mn-ea"/>
              </a:rPr>
              <a:t>4. If one commits to acting, relativism has been practically abandoned. In that regard, Chinese relativism then can also be dubbed “non-relativist” because of its noncommitment to inaction.</a:t>
            </a:r>
            <a:endParaRPr lang="en-US" altLang="zh-CN" sz="3200">
              <a:solidFill>
                <a:schemeClr val="tx1"/>
              </a:solidFill>
              <a:latin typeface="Times New Roman" panose="02020603050405020304" charset="0"/>
              <a:cs typeface="Times New Roman" panose="02020603050405020304" charset="0"/>
            </a:endParaRPr>
          </a:p>
          <a:p>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5. How do you understand the relationship between ming and shi?</a:t>
            </a:r>
            <a:endParaRPr lang="zh-CN" altLang="en-US"/>
          </a:p>
        </p:txBody>
      </p:sp>
      <p:sp>
        <p:nvSpPr>
          <p:cNvPr id="3" name="内容占位符 2"/>
          <p:cNvSpPr>
            <a:spLocks noGrp="1"/>
          </p:cNvSpPr>
          <p:nvPr>
            <p:ph idx="1"/>
            <p:custDataLst>
              <p:tags r:id="rId2"/>
            </p:custDataLst>
          </p:nvPr>
        </p:nvSpPr>
        <p:spPr>
          <a:xfrm>
            <a:off x="423545" y="1431290"/>
            <a:ext cx="10968990" cy="5215255"/>
          </a:xfrm>
        </p:spPr>
        <p:txBody>
          <a:bodyPr>
            <a:noAutofit/>
          </a:bodyPr>
          <a:p>
            <a:r>
              <a:rPr lang="en-US" altLang="zh-CN" sz="3200">
                <a:solidFill>
                  <a:schemeClr val="tx1"/>
                </a:solidFill>
                <a:latin typeface="Times New Roman" panose="02020603050405020304" charset="0"/>
                <a:cs typeface="Times New Roman" panose="02020603050405020304" charset="0"/>
                <a:sym typeface="+mn-ea"/>
              </a:rPr>
              <a:t>5. Ming and shi can be translated into signifi er and signifi ed in Western terms. The signified is always already embedded in the signifier, to the extent that “how we see the world depends on the language we inherit”. Zhuangzi distrust in language in conveying truth and reality, and calls it “the guest of actuality” in the sense that ming is relative to shi.</a:t>
            </a:r>
            <a:endParaRPr lang="en-US" altLang="zh-CN" sz="32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p:txBody>
          <a:bodyPr/>
          <a:p>
            <a:r>
              <a:rPr lang="en-US" altLang="zh-CN" sz="28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8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The Dao cannot be “seen”, “heard”, “held” or even “imagined” besides being “nameless”.</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Things are so because they are called so. What makes them so? Making them so makes them so. What makes them not so? Making them not so makes them not so.</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List three articles or books where we can learn more about </a:t>
            </a:r>
            <a:r>
              <a:rPr lang="en-US" altLang="zh-CN" sz="3600">
                <a:solidFill>
                  <a:schemeClr val="tx1"/>
                </a:solidFill>
                <a:highlight>
                  <a:srgbClr val="FFFF00"/>
                </a:highlight>
                <a:latin typeface="Times New Roman" panose="02020603050405020304" charset="0"/>
                <a:cs typeface="Times New Roman" panose="02020603050405020304" charset="0"/>
              </a:rPr>
              <a:t>Chinese philosophy</a:t>
            </a:r>
            <a:r>
              <a:rPr lang="en-US" altLang="zh-CN" sz="3600">
                <a:solidFill>
                  <a:schemeClr val="tx1"/>
                </a:solidFill>
                <a:latin typeface="Times New Roman" panose="02020603050405020304" charset="0"/>
                <a:cs typeface="Times New Roman" panose="02020603050405020304" charset="0"/>
              </a:rPr>
              <a:t> and introduce them to your classmates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Learn about some thoughts and schools of ancient Chinese philosophy.</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Express key terms of philosophy in English.</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Find out philosophical matters in daily life.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rmAutofit/>
          </a:bodyPr>
          <a:p>
            <a:pPr algn="just"/>
            <a:r>
              <a:rPr lang="en-US" altLang="zh-CN" sz="2800">
                <a:solidFill>
                  <a:schemeClr val="tx1"/>
                </a:solidFill>
                <a:latin typeface="Times New Roman" panose="02020603050405020304" charset="0"/>
                <a:cs typeface="Times New Roman" panose="02020603050405020304" charset="0"/>
              </a:rPr>
              <a:t>Postmodernism, a philosophical concept, was first introduced in China by Fredric R. Jameson in 1985 when he was lecturing on postmodernism and cultural theory at Peking University. This article will discuss, in general terms, some of the philosophical similarities between postmodernism and classical Chinese philosophy; it will also take a close look at three concepts in Chinese philosophy that register a strong affinity with Western postmodernism, namely, change, dialectic, and relativism.</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1. Brainstorm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Can you think of some expressions or statements from ancient Chinese philosophers?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How to express them in English?</a:t>
            </a:r>
            <a:endParaRPr lang="en-US" altLang="zh-CN" sz="3200">
              <a:solidFill>
                <a:schemeClr val="tx1"/>
              </a:solidFill>
              <a:latin typeface="Times New Roman" panose="02020603050405020304" charset="0"/>
              <a:cs typeface="Times New Roman" panose="02020603050405020304" charset="0"/>
            </a:endParaRPr>
          </a:p>
          <a:p>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172720"/>
            <a:ext cx="10968990" cy="6076950"/>
          </a:xfrm>
        </p:spPr>
        <p:txBody>
          <a:bodyPr>
            <a:normAutofit/>
          </a:bodyPr>
          <a:p>
            <a:r>
              <a:rPr lang="en-US" altLang="zh-CN" sz="28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2800">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Western postmodernism (para. 1)</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Classical Chinese Philosophy (title)</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the Book of Changes (para. 2)</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Plato’s idealism (para. 2)</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change (para. 3)</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the Dao (para. 4)</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dialectics (para. 5)</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logo (para. 6)</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truth of no truth (para. 6)</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relativism (para. 9)</a:t>
            </a:r>
            <a:endParaRPr lang="en-US" altLang="zh-CN">
              <a:solidFill>
                <a:schemeClr val="tx1"/>
              </a:solidFill>
              <a:latin typeface="Times New Roman" panose="02020603050405020304" charset="0"/>
              <a:cs typeface="Times New Roman" panose="02020603050405020304" charset="0"/>
            </a:endParaRPr>
          </a:p>
          <a:p>
            <a:r>
              <a:rPr lang="en-US" altLang="zh-CN">
                <a:solidFill>
                  <a:schemeClr val="tx1"/>
                </a:solidFill>
                <a:latin typeface="Times New Roman" panose="02020603050405020304" charset="0"/>
                <a:cs typeface="Times New Roman" panose="02020603050405020304" charset="0"/>
                <a:sym typeface="+mn-ea"/>
              </a:rPr>
              <a:t>Dao De Jing (para. 10)</a:t>
            </a:r>
            <a:endParaRPr lang="en-US" altLang="zh-CN">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5831</Words>
  <Application>WPS 演示</Application>
  <PresentationFormat>宽屏</PresentationFormat>
  <Paragraphs>166</Paragraphs>
  <Slides>25</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One Lesson 1. Chinese Philosophy</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vt:lpstr>
      <vt:lpstr>PowerPoint 演示文稿</vt:lpstr>
      <vt:lpstr>PowerPoint 演示文稿</vt:lpstr>
      <vt:lpstr>PowerPoint 演示文稿</vt:lpstr>
      <vt:lpstr>PowerPoint 演示文稿</vt:lpstr>
      <vt:lpstr>After Reading</vt:lpstr>
      <vt:lpstr>1. What are the three main predominant concepts in ancient Chinese philosophy?</vt:lpstr>
      <vt:lpstr>2. According to the author, what is the fundamental element that differentiates Chinese philosophy from traditional Western philosophy? In what way does it show in the two philosophies?</vt:lpstr>
      <vt:lpstr>3. In what way does Chinese relativism resonate with Western postmodernism? </vt:lpstr>
      <vt:lpstr>4. In what regard can Chinese relativism be dubbed “non-relativist”? Why?</vt:lpstr>
      <vt:lpstr>5. How do you understand the relationship between ming and shi?</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159</cp:revision>
  <dcterms:created xsi:type="dcterms:W3CDTF">2019-06-19T02:08:00Z</dcterms:created>
  <dcterms:modified xsi:type="dcterms:W3CDTF">2025-08-01T23:54:54Z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